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handoutMasterIdLst>
    <p:handoutMasterId r:id="rId16"/>
  </p:handoutMasterIdLst>
  <p:sldIdLst>
    <p:sldId id="256" r:id="rId2"/>
    <p:sldId id="257" r:id="rId3"/>
    <p:sldId id="268" r:id="rId4"/>
    <p:sldId id="259" r:id="rId5"/>
    <p:sldId id="264" r:id="rId6"/>
    <p:sldId id="258" r:id="rId7"/>
    <p:sldId id="269" r:id="rId8"/>
    <p:sldId id="265" r:id="rId9"/>
    <p:sldId id="260" r:id="rId10"/>
    <p:sldId id="261" r:id="rId11"/>
    <p:sldId id="262" r:id="rId12"/>
    <p:sldId id="263" r:id="rId13"/>
    <p:sldId id="266" r:id="rId14"/>
    <p:sldId id="267" r:id="rId15"/>
  </p:sldIdLst>
  <p:sldSz cx="9144000" cy="6858000" type="screen4x3"/>
  <p:notesSz cx="6954838" cy="92408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525" autoAdjust="0"/>
    <p:restoredTop sz="94660"/>
  </p:normalViewPr>
  <p:slideViewPr>
    <p:cSldViewPr>
      <p:cViewPr varScale="1">
        <p:scale>
          <a:sx n="74" d="100"/>
          <a:sy n="74" d="100"/>
        </p:scale>
        <p:origin x="-130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763" cy="462042"/>
          </a:xfrm>
          <a:prstGeom prst="rect">
            <a:avLst/>
          </a:prstGeom>
        </p:spPr>
        <p:txBody>
          <a:bodyPr vert="horz" lIns="92546" tIns="46273" rIns="92546" bIns="46273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9466" y="0"/>
            <a:ext cx="3013763" cy="462042"/>
          </a:xfrm>
          <a:prstGeom prst="rect">
            <a:avLst/>
          </a:prstGeom>
        </p:spPr>
        <p:txBody>
          <a:bodyPr vert="horz" lIns="92546" tIns="46273" rIns="92546" bIns="46273" rtlCol="0"/>
          <a:lstStyle>
            <a:lvl1pPr algn="r">
              <a:defRPr sz="1200"/>
            </a:lvl1pPr>
          </a:lstStyle>
          <a:p>
            <a:fld id="{D1C94404-257A-43CE-B2D1-39068F8C267B}" type="datetimeFigureOut">
              <a:rPr lang="en-US" smtClean="0"/>
              <a:pPr/>
              <a:t>9/7/2012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7192"/>
            <a:ext cx="3013763" cy="462042"/>
          </a:xfrm>
          <a:prstGeom prst="rect">
            <a:avLst/>
          </a:prstGeom>
        </p:spPr>
        <p:txBody>
          <a:bodyPr vert="horz" lIns="92546" tIns="46273" rIns="92546" bIns="46273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9466" y="8777192"/>
            <a:ext cx="3013763" cy="462042"/>
          </a:xfrm>
          <a:prstGeom prst="rect">
            <a:avLst/>
          </a:prstGeom>
        </p:spPr>
        <p:txBody>
          <a:bodyPr vert="horz" lIns="92546" tIns="46273" rIns="92546" bIns="46273" rtlCol="0" anchor="b"/>
          <a:lstStyle>
            <a:lvl1pPr algn="r">
              <a:defRPr sz="1200"/>
            </a:lvl1pPr>
          </a:lstStyle>
          <a:p>
            <a:fld id="{C14F9BCB-256D-47B7-8314-875ECD76A6BB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E49CA0FB-6163-4B9A-9BC3-EED633E5E29F}" type="datetimeFigureOut">
              <a:rPr lang="en-US" smtClean="0"/>
              <a:pPr/>
              <a:t>9/7/2012</a:t>
            </a:fld>
            <a:endParaRPr lang="en-CA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8F94FECD-D4A9-4682-85D5-C37872C195A8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9CA0FB-6163-4B9A-9BC3-EED633E5E29F}" type="datetimeFigureOut">
              <a:rPr lang="en-US" smtClean="0"/>
              <a:pPr/>
              <a:t>9/7/2012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F94FECD-D4A9-4682-85D5-C37872C195A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9CA0FB-6163-4B9A-9BC3-EED633E5E29F}" type="datetimeFigureOut">
              <a:rPr lang="en-US" smtClean="0"/>
              <a:pPr/>
              <a:t>9/7/2012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F94FECD-D4A9-4682-85D5-C37872C195A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9CA0FB-6163-4B9A-9BC3-EED633E5E29F}" type="datetimeFigureOut">
              <a:rPr lang="en-US" smtClean="0"/>
              <a:pPr/>
              <a:t>9/7/2012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F94FECD-D4A9-4682-85D5-C37872C195A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E49CA0FB-6163-4B9A-9BC3-EED633E5E29F}" type="datetimeFigureOut">
              <a:rPr lang="en-US" smtClean="0"/>
              <a:pPr/>
              <a:t>9/7/2012</a:t>
            </a:fld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8F94FECD-D4A9-4682-85D5-C37872C195A8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C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9CA0FB-6163-4B9A-9BC3-EED633E5E29F}" type="datetimeFigureOut">
              <a:rPr lang="en-US" smtClean="0"/>
              <a:pPr/>
              <a:t>9/7/2012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8F94FECD-D4A9-4682-85D5-C37872C195A8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9CA0FB-6163-4B9A-9BC3-EED633E5E29F}" type="datetimeFigureOut">
              <a:rPr lang="en-US" smtClean="0"/>
              <a:pPr/>
              <a:t>9/7/2012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8F94FECD-D4A9-4682-85D5-C37872C195A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9CA0FB-6163-4B9A-9BC3-EED633E5E29F}" type="datetimeFigureOut">
              <a:rPr lang="en-US" smtClean="0"/>
              <a:pPr/>
              <a:t>9/7/2012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F94FECD-D4A9-4682-85D5-C37872C195A8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9CA0FB-6163-4B9A-9BC3-EED633E5E29F}" type="datetimeFigureOut">
              <a:rPr lang="en-US" smtClean="0"/>
              <a:pPr/>
              <a:t>9/7/2012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F94FECD-D4A9-4682-85D5-C37872C195A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E49CA0FB-6163-4B9A-9BC3-EED633E5E29F}" type="datetimeFigureOut">
              <a:rPr lang="en-US" smtClean="0"/>
              <a:pPr/>
              <a:t>9/7/2012</a:t>
            </a:fld>
            <a:endParaRPr lang="en-CA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8F94FECD-D4A9-4682-85D5-C37872C195A8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C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E49CA0FB-6163-4B9A-9BC3-EED633E5E29F}" type="datetimeFigureOut">
              <a:rPr lang="en-US" smtClean="0"/>
              <a:pPr/>
              <a:t>9/7/2012</a:t>
            </a:fld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8F94FECD-D4A9-4682-85D5-C37872C195A8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n-CA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E49CA0FB-6163-4B9A-9BC3-EED633E5E29F}" type="datetimeFigureOut">
              <a:rPr lang="en-US" smtClean="0"/>
              <a:pPr/>
              <a:t>9/7/2012</a:t>
            </a:fld>
            <a:endParaRPr lang="en-CA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8F94FECD-D4A9-4682-85D5-C37872C195A8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609600"/>
            <a:ext cx="807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Emmanuel </a:t>
            </a:r>
            <a:r>
              <a:rPr lang="en-US" sz="4000" dirty="0" err="1" smtClean="0"/>
              <a:t>Levinas</a:t>
            </a:r>
            <a:r>
              <a:rPr lang="en-US" sz="4000" dirty="0" smtClean="0"/>
              <a:t>:  </a:t>
            </a:r>
            <a:r>
              <a:rPr lang="en-US" sz="2400" dirty="0" smtClean="0"/>
              <a:t>An Ethics of the Face</a:t>
            </a:r>
            <a:endParaRPr lang="en-CA" sz="2400" dirty="0"/>
          </a:p>
        </p:txBody>
      </p:sp>
      <p:pic>
        <p:nvPicPr>
          <p:cNvPr id="11266" name="Picture 2" descr="http://www.amicidisraele.org/e107_images/newspost_images/levina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828800"/>
            <a:ext cx="2495550" cy="2409826"/>
          </a:xfrm>
          <a:prstGeom prst="rect">
            <a:avLst/>
          </a:prstGeom>
          <a:noFill/>
        </p:spPr>
      </p:pic>
      <p:pic>
        <p:nvPicPr>
          <p:cNvPr id="11268" name="Picture 4" descr="http://sistercities.lacity.org/images/map/kauna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1447800"/>
            <a:ext cx="2341178" cy="25146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066800" y="4343400"/>
            <a:ext cx="1981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1905-1995</a:t>
            </a:r>
            <a:endParaRPr lang="en-CA" dirty="0"/>
          </a:p>
        </p:txBody>
      </p:sp>
      <p:pic>
        <p:nvPicPr>
          <p:cNvPr id="11272" name="Picture 8" descr="http://upload.wikimedia.org/wikipedia/commons/5/53/Lithuania_Kaunas_Synagogu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4191000"/>
            <a:ext cx="2971800" cy="22288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/>
          <p:nvPr/>
        </p:nvSpPr>
        <p:spPr>
          <a:xfrm>
            <a:off x="6629400" y="1371600"/>
            <a:ext cx="2057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Born in Kaunas, Lithuania, which at the time had about 32 000 Jews and 40 synagogues.  Today only one synagogue remains and about 500 Jews.</a:t>
            </a:r>
            <a:endParaRPr lang="en-CA" dirty="0"/>
          </a:p>
        </p:txBody>
      </p:sp>
      <p:sp>
        <p:nvSpPr>
          <p:cNvPr id="12" name="TextBox 11"/>
          <p:cNvSpPr txBox="1"/>
          <p:nvPr/>
        </p:nvSpPr>
        <p:spPr>
          <a:xfrm>
            <a:off x="457200" y="5181600"/>
            <a:ext cx="152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At 17, he went to the University of Strasbourg</a:t>
            </a:r>
            <a:endParaRPr lang="en-CA" dirty="0"/>
          </a:p>
        </p:txBody>
      </p:sp>
      <p:pic>
        <p:nvPicPr>
          <p:cNvPr id="11274" name="Picture 10" descr="http://t1.gstatic.com/images?q=tbn:ANd9GcTZLHabb7ssHNiM1QXmwMC2UPsM9k0uxMWOneyWogG1bYTKasHb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33600" y="4800600"/>
            <a:ext cx="2550319" cy="129540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6705600" y="6172200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Synagogue in Kaunas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19400" y="2362200"/>
            <a:ext cx="5867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Levinas</a:t>
            </a:r>
            <a:r>
              <a:rPr lang="en-US" sz="2800" dirty="0" smtClean="0"/>
              <a:t>’ most famous work is called </a:t>
            </a:r>
            <a:r>
              <a:rPr lang="en-US" sz="2800" i="1" dirty="0" smtClean="0"/>
              <a:t>Totality and Infinity.</a:t>
            </a:r>
            <a:endParaRPr lang="en-CA" sz="2800" dirty="0"/>
          </a:p>
        </p:txBody>
      </p:sp>
      <p:pic>
        <p:nvPicPr>
          <p:cNvPr id="18434" name="Picture 2" descr="http://static.letsbuyit.com/filer/images/uk/products/original/181/88/totality-and-infinity-an-essay-on-exteriority-martinus-nijhoff-philosophy-texts-18188654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600200"/>
            <a:ext cx="1981200" cy="29780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farm4.static.flickr.com/3068/2904829119_d26133f68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524000"/>
            <a:ext cx="3181350" cy="4762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4267200" y="1371600"/>
            <a:ext cx="37338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Because we are all unique and different, we each reflect a unique trace of our infinite God.  We don’t see God in the face of another but we see a trace of God, a reflection, like sunlight on water.</a:t>
            </a:r>
            <a:endParaRPr lang="en-CA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2133600" y="533400"/>
            <a:ext cx="571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A Trace of God</a:t>
            </a:r>
            <a:endParaRPr lang="en-CA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990600"/>
            <a:ext cx="3733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The face of another (the Other) compels us to take responsibility for them.</a:t>
            </a:r>
            <a:endParaRPr lang="en-CA" sz="3200" dirty="0"/>
          </a:p>
        </p:txBody>
      </p:sp>
      <p:pic>
        <p:nvPicPr>
          <p:cNvPr id="20482" name="Picture 2" descr="http://fellowshipofminds.files.wordpress.com/2010/12/old_people.jpg?w=450&amp;h=36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533400"/>
            <a:ext cx="3657600" cy="29585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84" name="Picture 4" descr="http://hello.news352.lu/images/edito_agence/gimg_114856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4114800"/>
            <a:ext cx="4495800" cy="2203996"/>
          </a:xfrm>
          <a:prstGeom prst="rect">
            <a:avLst/>
          </a:prstGeom>
          <a:noFill/>
        </p:spPr>
      </p:pic>
      <p:pic>
        <p:nvPicPr>
          <p:cNvPr id="20488" name="Picture 8" descr="http://www.eurotribune.eu/wp-content/uploads/2010/12/ninospobresuex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1600" y="4038600"/>
            <a:ext cx="3162300" cy="17708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685800"/>
            <a:ext cx="67818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Cooper Black" pitchFamily="18" charset="0"/>
              </a:rPr>
              <a:t>The face of the Other teaches us that we are not innocent.  We are in fact responsible for each other.</a:t>
            </a:r>
            <a:endParaRPr lang="en-CA" sz="3200" dirty="0">
              <a:latin typeface="Cooper Black" pitchFamily="18" charset="0"/>
            </a:endParaRPr>
          </a:p>
        </p:txBody>
      </p:sp>
      <p:pic>
        <p:nvPicPr>
          <p:cNvPr id="3" name="Picture 6" descr="http://www.pakistanviews.com/wp-content/uploads/2010/12/elderly-povert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3810000"/>
            <a:ext cx="2987524" cy="1981200"/>
          </a:xfrm>
          <a:prstGeom prst="rect">
            <a:avLst/>
          </a:prstGeom>
          <a:noFill/>
        </p:spPr>
      </p:pic>
      <p:pic>
        <p:nvPicPr>
          <p:cNvPr id="1026" name="Picture 2" descr="http://t3.gstatic.com/images?q=tbn:ANd9GcQwXaaZbaAf1TS5Ihb-45SkUGI_R5wW0YYqW7WLoTNcbabqaMBO&amp;t=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2286000"/>
            <a:ext cx="2699656" cy="23622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724400" y="4953000"/>
            <a:ext cx="3505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 can only reach for God by reaching for the Other.  </a:t>
            </a:r>
          </a:p>
          <a:p>
            <a:r>
              <a:rPr lang="en-US" dirty="0" smtClean="0"/>
              <a:t>‘I-thou-Thou’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05200" y="685800"/>
            <a:ext cx="4572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200" dirty="0" smtClean="0"/>
              <a:t>“Here I Am”, said to another person is more important than “I believe in God.”</a:t>
            </a:r>
            <a:endParaRPr lang="en-CA" sz="3200" dirty="0"/>
          </a:p>
        </p:txBody>
      </p:sp>
      <p:pic>
        <p:nvPicPr>
          <p:cNvPr id="24578" name="Picture 2" descr="http://a323.yahoofs.com/phugc/F_fcKonwWDWt/photos/d6b48db9bf6793674e4aae5f038207fc/ori_a0803ee8d21ad6.jpg?ug_____D.wbPYVS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533400"/>
            <a:ext cx="1905000" cy="1428750"/>
          </a:xfrm>
          <a:prstGeom prst="rect">
            <a:avLst/>
          </a:prstGeom>
          <a:noFill/>
        </p:spPr>
      </p:pic>
      <p:pic>
        <p:nvPicPr>
          <p:cNvPr id="24580" name="Picture 4" descr="http://gdb.rferl.org/2A857A79-6418-4C65-B2F6-ACF0A8D7AE4F_w527_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3733800"/>
            <a:ext cx="3733801" cy="27985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582" name="Picture 6" descr="http://www.agl.com.au/about/PublishingImages/Nova%20100_Working%20Bees%20helping%20out%20at%20the%20Sacred%20Heart%20Mission%20St%20Kild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2286000"/>
            <a:ext cx="3048000" cy="20335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4584" name="Picture 8" descr="http://scienceblogs.com/clock/upload/2007/06/THE-BURNING-BUSH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92800" y="2362200"/>
            <a:ext cx="2946400" cy="2209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1930s and 1940s</a:t>
            </a:r>
            <a:endParaRPr lang="en-CA" dirty="0"/>
          </a:p>
        </p:txBody>
      </p:sp>
      <p:pic>
        <p:nvPicPr>
          <p:cNvPr id="14338" name="Picture 2" descr="http://www.lesinrocks.com/uploads/tx_inrocksttnews/blanchot_y_levina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1" y="4114800"/>
            <a:ext cx="3858166" cy="2362200"/>
          </a:xfrm>
          <a:prstGeom prst="rect">
            <a:avLst/>
          </a:prstGeom>
          <a:noFill/>
        </p:spPr>
      </p:pic>
      <p:pic>
        <p:nvPicPr>
          <p:cNvPr id="14342" name="Picture 6" descr="http://blog.pucp.edu.pe/media/1393/20080710-Levinas-High-R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1524000"/>
            <a:ext cx="2296123" cy="1905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81000" y="4343400"/>
            <a:ext cx="2057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Levinas</a:t>
            </a:r>
            <a:r>
              <a:rPr lang="en-US" dirty="0" smtClean="0"/>
              <a:t>, center, with best friend philosopher Maurice </a:t>
            </a:r>
            <a:r>
              <a:rPr lang="en-US" dirty="0" err="1" smtClean="0"/>
              <a:t>Blanchot</a:t>
            </a:r>
            <a:r>
              <a:rPr lang="en-US" dirty="0" smtClean="0"/>
              <a:t> on right.</a:t>
            </a:r>
            <a:endParaRPr lang="en-CA" dirty="0"/>
          </a:p>
        </p:txBody>
      </p:sp>
      <p:sp>
        <p:nvSpPr>
          <p:cNvPr id="8" name="TextBox 7"/>
          <p:cNvSpPr txBox="1"/>
          <p:nvPr/>
        </p:nvSpPr>
        <p:spPr>
          <a:xfrm>
            <a:off x="5486400" y="3429000"/>
            <a:ext cx="304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He wrote a book criticizing Hitler in the 1930s.</a:t>
            </a:r>
            <a:endParaRPr lang="en-CA" dirty="0"/>
          </a:p>
        </p:txBody>
      </p:sp>
      <p:sp>
        <p:nvSpPr>
          <p:cNvPr id="10" name="TextBox 9"/>
          <p:cNvSpPr txBox="1"/>
          <p:nvPr/>
        </p:nvSpPr>
        <p:spPr>
          <a:xfrm>
            <a:off x="2286000" y="1752600"/>
            <a:ext cx="1905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Levinas</a:t>
            </a:r>
            <a:r>
              <a:rPr lang="en-US" dirty="0" smtClean="0"/>
              <a:t> studied philosophy, and spoke French, German, Russian and Hebrew.</a:t>
            </a:r>
            <a:endParaRPr lang="en-CA" dirty="0"/>
          </a:p>
        </p:txBody>
      </p:sp>
      <p:pic>
        <p:nvPicPr>
          <p:cNvPr id="12290" name="Picture 2" descr="http://www.globalbydesign.com/wp-content/uploads/2007/09/european_day_languages_talktome1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1524000"/>
            <a:ext cx="1851400" cy="20669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160020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err="1" smtClean="0"/>
              <a:t>Levinas</a:t>
            </a:r>
            <a:r>
              <a:rPr lang="en-US" dirty="0" smtClean="0"/>
              <a:t> became a French soldier at the start of WWII  but was captured early on and spent most of the war in a POW camp.</a:t>
            </a:r>
            <a:endParaRPr lang="en-CA" dirty="0"/>
          </a:p>
        </p:txBody>
      </p:sp>
      <p:pic>
        <p:nvPicPr>
          <p:cNvPr id="3" name="Picture 4" descr="http://t0.gstatic.com/images?q=tbn:ANd9GcR91u-Ofz4ZzEs8SS0uig4E-xP1TZsNIqRQRZNbK1GpXXm3l8MFG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3962400"/>
            <a:ext cx="1658515" cy="2057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3"/>
          <p:cNvSpPr/>
          <p:nvPr/>
        </p:nvSpPr>
        <p:spPr>
          <a:xfrm>
            <a:off x="3200400" y="449580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err="1" smtClean="0"/>
              <a:t>Levinas</a:t>
            </a:r>
            <a:r>
              <a:rPr lang="en-US" dirty="0" smtClean="0"/>
              <a:t>’ wife and daughter survived WWII thanks to </a:t>
            </a:r>
            <a:r>
              <a:rPr lang="en-US" dirty="0" err="1" smtClean="0"/>
              <a:t>Blanchot</a:t>
            </a:r>
            <a:r>
              <a:rPr lang="en-US" dirty="0" smtClean="0"/>
              <a:t> who found a hiding place for them in a Catholic Monastery.</a:t>
            </a:r>
            <a:endParaRPr lang="en-CA" dirty="0"/>
          </a:p>
        </p:txBody>
      </p:sp>
      <p:pic>
        <p:nvPicPr>
          <p:cNvPr id="1026" name="Picture 2" descr="http://cache2.asset-cache.net/xc/57266727.jpg?v=1&amp;c=IWSAsset&amp;k=2&amp;d=45B0EB3381F7834DF2ED794AF0A2BA188F27A0D95186C5A9CA8E0CEE0C02895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609600"/>
            <a:ext cx="2362200" cy="32480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Levinas</a:t>
            </a:r>
            <a:r>
              <a:rPr lang="en-US" dirty="0" smtClean="0"/>
              <a:t> and Heidegger</a:t>
            </a:r>
            <a:endParaRPr lang="en-CA" dirty="0"/>
          </a:p>
        </p:txBody>
      </p:sp>
      <p:pic>
        <p:nvPicPr>
          <p:cNvPr id="4" name="Picture 8" descr="http://www.deathreference.com/images/medd_01_img00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2514600"/>
            <a:ext cx="1690914" cy="2286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3124200" y="2743200"/>
            <a:ext cx="46482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Before the war, </a:t>
            </a:r>
            <a:r>
              <a:rPr lang="en-US" sz="2400" dirty="0" err="1" smtClean="0"/>
              <a:t>Levinas</a:t>
            </a:r>
            <a:r>
              <a:rPr lang="en-US" sz="2400" dirty="0" smtClean="0"/>
              <a:t> studied under German philosopher Martin Heidegger (left), but broke from his philosophy of </a:t>
            </a:r>
            <a:r>
              <a:rPr lang="en-US" sz="2400" i="1" dirty="0" smtClean="0"/>
              <a:t>being </a:t>
            </a:r>
            <a:r>
              <a:rPr lang="en-US" sz="2400" dirty="0" smtClean="0"/>
              <a:t>when Heidegger became a </a:t>
            </a:r>
            <a:r>
              <a:rPr lang="en-US" sz="2400" dirty="0"/>
              <a:t>N</a:t>
            </a:r>
            <a:r>
              <a:rPr lang="en-US" sz="2400" dirty="0" smtClean="0"/>
              <a:t>azi.</a:t>
            </a:r>
            <a:endParaRPr lang="en-CA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381000" y="4419600"/>
            <a:ext cx="579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 smtClean="0"/>
          </a:p>
          <a:p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4.bp.blogspot.com/_pVM7rujF6G0/TEg-naLIfGI/AAAAAAAAABc/TzLBR1NA3Qc/s1600/samenes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00" y="4572000"/>
            <a:ext cx="1971675" cy="16668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angle 2"/>
          <p:cNvSpPr/>
          <p:nvPr/>
        </p:nvSpPr>
        <p:spPr>
          <a:xfrm>
            <a:off x="1219200" y="762000"/>
            <a:ext cx="56388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/>
              <a:t>Western philosophers like Heidegger ask questions like: Do I exist?  What is my purpose?   They assume we are all the same.  Difference is accidental.  This sameness is called ‘Being’ or ‘Totality’.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http://t3.gstatic.com/images?q=tbn:ANd9GcQraiRTtNAjkQ7tPkZ4Xu7GjvWxCpzt5_aIIvhTsEVHy88CsQzO&amp;t=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2133601"/>
            <a:ext cx="3786720" cy="263240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09600" y="838200"/>
            <a:ext cx="39624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/>
              <a:t>Levinas</a:t>
            </a:r>
            <a:r>
              <a:rPr lang="en-US" sz="4000" dirty="0" smtClean="0"/>
              <a:t> </a:t>
            </a:r>
            <a:r>
              <a:rPr lang="en-US" sz="3600" dirty="0" smtClean="0"/>
              <a:t>felt that Auschwitz showed that this understanding of humanity didn’t work. </a:t>
            </a:r>
            <a:endParaRPr lang="en-CA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4495800" y="5029200"/>
            <a:ext cx="3886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Berlin Sans FB" pitchFamily="34" charset="0"/>
              </a:rPr>
              <a:t>If we’re all the same, what do you do with those who are different?</a:t>
            </a:r>
            <a:endParaRPr lang="en-CA" sz="2400" dirty="0">
              <a:latin typeface="Berlin Sans FB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1219200"/>
            <a:ext cx="5791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Levinas</a:t>
            </a:r>
            <a:r>
              <a:rPr lang="en-US" sz="2400" dirty="0" smtClean="0"/>
              <a:t> emphasized the ‘Wisdom of Love’ over the ‘Love of Wisdom’ (philosophy by definition).</a:t>
            </a:r>
            <a:endParaRPr lang="en-CA" sz="2400" dirty="0"/>
          </a:p>
        </p:txBody>
      </p:sp>
      <p:pic>
        <p:nvPicPr>
          <p:cNvPr id="26626" name="Picture 2" descr="http://bipolarblast.files.wordpress.com/2009/08/compassion-car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819400"/>
            <a:ext cx="4114800" cy="3152775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953000" y="3429000"/>
            <a:ext cx="304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Love means to take responsibility for the Other.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avoidingthevoid.files.wordpress.com/2010/06/ethics-question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2362200"/>
            <a:ext cx="3886200" cy="275617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914400" y="457200"/>
            <a:ext cx="4191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 smtClean="0"/>
              <a:t>Levinas</a:t>
            </a:r>
            <a:r>
              <a:rPr lang="en-US" sz="3200" dirty="0" smtClean="0"/>
              <a:t> felt the only philosophy worth studying was ethics. Our responsibility for others is what matters.  </a:t>
            </a:r>
            <a:endParaRPr lang="en-CA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533400" y="3657600"/>
            <a:ext cx="33528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Levinas</a:t>
            </a:r>
            <a:r>
              <a:rPr lang="en-US" dirty="0" smtClean="0"/>
              <a:t> said the </a:t>
            </a:r>
            <a:r>
              <a:rPr lang="en-US" sz="2800" dirty="0" smtClean="0"/>
              <a:t>‘Good’ </a:t>
            </a:r>
            <a:r>
              <a:rPr lang="en-US" dirty="0" smtClean="0"/>
              <a:t>is the central question of all philosophy.  “The Good is interested, not in what is common among things but what is absolutely unique.”  (Textbook, 18)</a:t>
            </a:r>
            <a:endParaRPr lang="en-CA" dirty="0"/>
          </a:p>
        </p:txBody>
      </p:sp>
      <p:sp>
        <p:nvSpPr>
          <p:cNvPr id="5" name="TextBox 4"/>
          <p:cNvSpPr txBox="1"/>
          <p:nvPr/>
        </p:nvSpPr>
        <p:spPr>
          <a:xfrm>
            <a:off x="4876800" y="5334000"/>
            <a:ext cx="388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“Ethics as First Philosophy”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2200" y="685800"/>
            <a:ext cx="5257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Totality Vs. Infinity</a:t>
            </a:r>
            <a:endParaRPr lang="en-CA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533400" y="2590800"/>
            <a:ext cx="746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Totality</a:t>
            </a:r>
            <a:r>
              <a:rPr lang="en-US" dirty="0" smtClean="0"/>
              <a:t>:  We are all the same.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3400" y="3276600"/>
            <a:ext cx="784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Infinity</a:t>
            </a:r>
            <a:r>
              <a:rPr lang="en-US" dirty="0" smtClean="0"/>
              <a:t>:  We are all different.  And we are all responsible for each other.</a:t>
            </a:r>
            <a:endParaRPr lang="en-CA" dirty="0"/>
          </a:p>
        </p:txBody>
      </p:sp>
      <p:pic>
        <p:nvPicPr>
          <p:cNvPr id="17410" name="Picture 2" descr="http://www.charlespetzold.com/blog/2006/04/InfinityAnimatio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4267200"/>
            <a:ext cx="5162550" cy="229552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371600" y="1600200"/>
            <a:ext cx="6858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Blackadder ITC" pitchFamily="82" charset="0"/>
              </a:rPr>
              <a:t>Levinas</a:t>
            </a:r>
            <a:r>
              <a:rPr lang="en-US" sz="3200" dirty="0" smtClean="0">
                <a:latin typeface="Blackadder ITC" pitchFamily="82" charset="0"/>
              </a:rPr>
              <a:t> contrasted the Western notion of </a:t>
            </a:r>
            <a:r>
              <a:rPr lang="en-US" sz="3200" u="sng" dirty="0" smtClean="0">
                <a:latin typeface="Blackadder ITC" pitchFamily="82" charset="0"/>
              </a:rPr>
              <a:t>totality</a:t>
            </a:r>
            <a:r>
              <a:rPr lang="en-US" sz="3200" dirty="0" smtClean="0">
                <a:latin typeface="Blackadder ITC" pitchFamily="82" charset="0"/>
              </a:rPr>
              <a:t> against the Hebrew notion of </a:t>
            </a:r>
            <a:r>
              <a:rPr lang="en-US" sz="3200" u="sng" dirty="0" smtClean="0">
                <a:latin typeface="Blackadder ITC" pitchFamily="82" charset="0"/>
              </a:rPr>
              <a:t>infinity</a:t>
            </a:r>
            <a:r>
              <a:rPr lang="en-US" sz="3200" dirty="0" smtClean="0">
                <a:latin typeface="Blackadder ITC" pitchFamily="82" charset="0"/>
              </a:rPr>
              <a:t>.</a:t>
            </a:r>
            <a:endParaRPr lang="en-CA" sz="3200" dirty="0">
              <a:latin typeface="Blackadder ITC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211</TotalTime>
  <Words>502</Words>
  <Application>Microsoft Office PowerPoint</Application>
  <PresentationFormat>On-screen Show (4:3)</PresentationFormat>
  <Paragraphs>34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Foundry</vt:lpstr>
      <vt:lpstr>Slide 1</vt:lpstr>
      <vt:lpstr>1930s and 1940s</vt:lpstr>
      <vt:lpstr>Slide 3</vt:lpstr>
      <vt:lpstr>Levinas and Heidegger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Company>CDSBEO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ICT</dc:creator>
  <cp:lastModifiedBy>ICT</cp:lastModifiedBy>
  <cp:revision>60</cp:revision>
  <dcterms:created xsi:type="dcterms:W3CDTF">2011-02-10T13:24:48Z</dcterms:created>
  <dcterms:modified xsi:type="dcterms:W3CDTF">2012-09-07T12:00:00Z</dcterms:modified>
</cp:coreProperties>
</file>